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12192000"/>
  <p:notesSz cx="6858000" cy="9144000"/>
  <p:embeddedFontLst>
    <p:embeddedFont>
      <p:font typeface="Inter"/>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Inter-bold.fntdata"/><Relationship Id="rId30" Type="http://schemas.openxmlformats.org/officeDocument/2006/relationships/font" Target="fonts/Inter-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p:txBody>
      </p:sp>
      <p:sp>
        <p:nvSpPr>
          <p:cNvPr id="18" name="Google Shape;18;p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2" name="Shape 72"/>
        <p:cNvGrpSpPr/>
        <p:nvPr/>
      </p:nvGrpSpPr>
      <p:grpSpPr>
        <a:xfrm>
          <a:off x="0" y="0"/>
          <a:ext cx="0" cy="0"/>
          <a:chOff x="0" y="0"/>
          <a:chExt cx="0" cy="0"/>
        </a:xfrm>
      </p:grpSpPr>
      <p:sp>
        <p:nvSpPr>
          <p:cNvPr id="73" name="Google Shape;73;p11"/>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5" name="Google Shape;75;p11"/>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6" name="Google Shape;76;p1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12"/>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2"/>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2" name="Google Shape;82;p1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13"/>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3"/>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8" name="Google Shape;88;p13"/>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9" name="Google Shape;89;p1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92" name="Google Shape;92;p13"/>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Rockwell"/>
              <a:buNone/>
            </a:pPr>
            <a:r>
              <a:rPr b="0" lang="en-IN" sz="8000" cap="none">
                <a:solidFill>
                  <a:schemeClr val="lt1"/>
                </a:solidFill>
                <a:latin typeface="Rockwell"/>
                <a:ea typeface="Rockwell"/>
                <a:cs typeface="Rockwell"/>
                <a:sym typeface="Rockwell"/>
              </a:rPr>
              <a:t>“</a:t>
            </a:r>
            <a:endParaRPr/>
          </a:p>
        </p:txBody>
      </p:sp>
      <p:sp>
        <p:nvSpPr>
          <p:cNvPr id="93" name="Google Shape;93;p13"/>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Rockwell"/>
              <a:buNone/>
            </a:pPr>
            <a:r>
              <a:rPr b="0" lang="en-IN" sz="800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14"/>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4"/>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97" name="Google Shape;97;p1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15"/>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5"/>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3" name="Google Shape;103;p15"/>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4" name="Google Shape;104;p15"/>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5" name="Google Shape;105;p15"/>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6" name="Google Shape;106;p15"/>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7" name="Google Shape;107;p15"/>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8" name="Google Shape;108;p1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sp>
        <p:nvSpPr>
          <p:cNvPr id="112" name="Google Shape;112;p16"/>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6"/>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4" name="Google Shape;114;p16"/>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5" name="Google Shape;115;p16"/>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6" name="Google Shape;116;p16"/>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7" name="Google Shape;117;p16"/>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8" name="Google Shape;118;p16"/>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9" name="Google Shape;119;p16"/>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20" name="Google Shape;120;p16"/>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1" name="Google Shape;121;p16"/>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22" name="Google Shape;122;p1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1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5" name="Shape 125"/>
        <p:cNvGrpSpPr/>
        <p:nvPr/>
      </p:nvGrpSpPr>
      <p:grpSpPr>
        <a:xfrm>
          <a:off x="0" y="0"/>
          <a:ext cx="0" cy="0"/>
          <a:chOff x="0" y="0"/>
          <a:chExt cx="0" cy="0"/>
        </a:xfrm>
      </p:grpSpPr>
      <p:sp>
        <p:nvSpPr>
          <p:cNvPr id="126" name="Google Shape;126;p1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17"/>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28" name="Google Shape;128;p1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1" name="Shape 131"/>
        <p:cNvGrpSpPr/>
        <p:nvPr/>
      </p:nvGrpSpPr>
      <p:grpSpPr>
        <a:xfrm>
          <a:off x="0" y="0"/>
          <a:ext cx="0" cy="0"/>
          <a:chOff x="0" y="0"/>
          <a:chExt cx="0" cy="0"/>
        </a:xfrm>
      </p:grpSpPr>
      <p:sp>
        <p:nvSpPr>
          <p:cNvPr id="132" name="Google Shape;132;p18"/>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8"/>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34" name="Google Shape;134;p1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24" name="Google Shape;24;p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2400"/>
              <a:buNone/>
              <a:defRPr sz="2400">
                <a:solidFill>
                  <a:schemeClr val="lt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120000"/>
              </a:lnSpc>
              <a:spcBef>
                <a:spcPts val="500"/>
              </a:spcBef>
              <a:spcAft>
                <a:spcPts val="0"/>
              </a:spcAft>
              <a:buClr>
                <a:schemeClr val="lt1"/>
              </a:buClr>
              <a:buSzPts val="1600"/>
              <a:buNone/>
              <a:defRPr sz="1600">
                <a:solidFill>
                  <a:schemeClr val="lt1"/>
                </a:solidFill>
              </a:defRPr>
            </a:lvl6pPr>
            <a:lvl7pPr indent="-228600" lvl="6" marL="3200400" algn="l">
              <a:lnSpc>
                <a:spcPct val="120000"/>
              </a:lnSpc>
              <a:spcBef>
                <a:spcPts val="500"/>
              </a:spcBef>
              <a:spcAft>
                <a:spcPts val="0"/>
              </a:spcAft>
              <a:buClr>
                <a:schemeClr val="lt1"/>
              </a:buClr>
              <a:buSzPts val="1600"/>
              <a:buNone/>
              <a:defRPr sz="1600">
                <a:solidFill>
                  <a:schemeClr val="lt1"/>
                </a:solidFill>
              </a:defRPr>
            </a:lvl7pPr>
            <a:lvl8pPr indent="-228600" lvl="7" marL="3657600" algn="l">
              <a:lnSpc>
                <a:spcPct val="120000"/>
              </a:lnSpc>
              <a:spcBef>
                <a:spcPts val="500"/>
              </a:spcBef>
              <a:spcAft>
                <a:spcPts val="0"/>
              </a:spcAft>
              <a:buClr>
                <a:schemeClr val="lt1"/>
              </a:buClr>
              <a:buSzPts val="1600"/>
              <a:buNone/>
              <a:defRPr sz="1600">
                <a:solidFill>
                  <a:schemeClr val="lt1"/>
                </a:solidFill>
              </a:defRPr>
            </a:lvl8pPr>
            <a:lvl9pPr indent="-228600" lvl="8" marL="4114800" algn="l">
              <a:lnSpc>
                <a:spcPct val="120000"/>
              </a:lnSpc>
              <a:spcBef>
                <a:spcPts val="500"/>
              </a:spcBef>
              <a:spcAft>
                <a:spcPts val="0"/>
              </a:spcAft>
              <a:buClr>
                <a:schemeClr val="lt1"/>
              </a:buClr>
              <a:buSzPts val="1600"/>
              <a:buNone/>
              <a:defRPr sz="1600">
                <a:solidFill>
                  <a:schemeClr val="lt1"/>
                </a:solidFill>
              </a:defRPr>
            </a:lvl9pPr>
          </a:lstStyle>
          <a:p/>
        </p:txBody>
      </p:sp>
      <p:sp>
        <p:nvSpPr>
          <p:cNvPr id="34" name="Google Shape;34;p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0" name="Google Shape;40;p6"/>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1" name="Google Shape;41;p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47" name="Google Shape;47;p7"/>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8" name="Google Shape;48;p7"/>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49" name="Google Shape;49;p7"/>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0" name="Google Shape;50;p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61" name="Google Shape;61;p9"/>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2" name="Google Shape;62;p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68" name="Google Shape;68;p10"/>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9" name="Google Shape;69;p1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3400"/>
              <a:buFont typeface="Bookman Old Style"/>
              <a:buNone/>
              <a:defRPr b="1" i="0" sz="340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9pPr>
          </a:lstStyle>
          <a:p/>
        </p:txBody>
      </p:sp>
      <p:sp>
        <p:nvSpPr>
          <p:cNvPr id="12" name="Google Shape;12;p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3" name="Google Shape;13;p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4" name="Google Shape;14;p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Rockwell"/>
                <a:ea typeface="Rockwell"/>
                <a:cs typeface="Rockwell"/>
                <a:sym typeface="Rockwell"/>
              </a:defRPr>
            </a:lvl1pPr>
            <a:lvl2pPr indent="0" lvl="1" marL="0" marR="0" rtl="0" algn="r">
              <a:spcBef>
                <a:spcPts val="0"/>
              </a:spcBef>
              <a:buNone/>
              <a:defRPr b="0" i="0" sz="1000" u="none" cap="none" strike="noStrike">
                <a:solidFill>
                  <a:schemeClr val="lt1"/>
                </a:solidFill>
                <a:latin typeface="Rockwell"/>
                <a:ea typeface="Rockwell"/>
                <a:cs typeface="Rockwell"/>
                <a:sym typeface="Rockwell"/>
              </a:defRPr>
            </a:lvl2pPr>
            <a:lvl3pPr indent="0" lvl="2" marL="0" marR="0" rtl="0" algn="r">
              <a:spcBef>
                <a:spcPts val="0"/>
              </a:spcBef>
              <a:buNone/>
              <a:defRPr b="0" i="0" sz="1000" u="none" cap="none" strike="noStrike">
                <a:solidFill>
                  <a:schemeClr val="lt1"/>
                </a:solidFill>
                <a:latin typeface="Rockwell"/>
                <a:ea typeface="Rockwell"/>
                <a:cs typeface="Rockwell"/>
                <a:sym typeface="Rockwell"/>
              </a:defRPr>
            </a:lvl3pPr>
            <a:lvl4pPr indent="0" lvl="3" marL="0" marR="0" rtl="0" algn="r">
              <a:spcBef>
                <a:spcPts val="0"/>
              </a:spcBef>
              <a:buNone/>
              <a:defRPr b="0" i="0" sz="1000" u="none" cap="none" strike="noStrike">
                <a:solidFill>
                  <a:schemeClr val="lt1"/>
                </a:solidFill>
                <a:latin typeface="Rockwell"/>
                <a:ea typeface="Rockwell"/>
                <a:cs typeface="Rockwell"/>
                <a:sym typeface="Rockwell"/>
              </a:defRPr>
            </a:lvl4pPr>
            <a:lvl5pPr indent="0" lvl="4" marL="0" marR="0" rtl="0" algn="r">
              <a:spcBef>
                <a:spcPts val="0"/>
              </a:spcBef>
              <a:buNone/>
              <a:defRPr b="0" i="0" sz="1000" u="none" cap="none" strike="noStrike">
                <a:solidFill>
                  <a:schemeClr val="lt1"/>
                </a:solidFill>
                <a:latin typeface="Rockwell"/>
                <a:ea typeface="Rockwell"/>
                <a:cs typeface="Rockwell"/>
                <a:sym typeface="Rockwell"/>
              </a:defRPr>
            </a:lvl5pPr>
            <a:lvl6pPr indent="0" lvl="5" marL="0" marR="0" rtl="0" algn="r">
              <a:spcBef>
                <a:spcPts val="0"/>
              </a:spcBef>
              <a:buNone/>
              <a:defRPr b="0" i="0" sz="1000" u="none" cap="none" strike="noStrike">
                <a:solidFill>
                  <a:schemeClr val="lt1"/>
                </a:solidFill>
                <a:latin typeface="Rockwell"/>
                <a:ea typeface="Rockwell"/>
                <a:cs typeface="Rockwell"/>
                <a:sym typeface="Rockwell"/>
              </a:defRPr>
            </a:lvl6pPr>
            <a:lvl7pPr indent="0" lvl="6" marL="0" marR="0" rtl="0" algn="r">
              <a:spcBef>
                <a:spcPts val="0"/>
              </a:spcBef>
              <a:buNone/>
              <a:defRPr b="0" i="0" sz="1000" u="none" cap="none" strike="noStrike">
                <a:solidFill>
                  <a:schemeClr val="lt1"/>
                </a:solidFill>
                <a:latin typeface="Rockwell"/>
                <a:ea typeface="Rockwell"/>
                <a:cs typeface="Rockwell"/>
                <a:sym typeface="Rockwell"/>
              </a:defRPr>
            </a:lvl7pPr>
            <a:lvl8pPr indent="0" lvl="7" marL="0" marR="0" rtl="0" algn="r">
              <a:spcBef>
                <a:spcPts val="0"/>
              </a:spcBef>
              <a:buNone/>
              <a:defRPr b="0" i="0" sz="1000" u="none" cap="none" strike="noStrike">
                <a:solidFill>
                  <a:schemeClr val="lt1"/>
                </a:solidFill>
                <a:latin typeface="Rockwell"/>
                <a:ea typeface="Rockwell"/>
                <a:cs typeface="Rockwell"/>
                <a:sym typeface="Rockwell"/>
              </a:defRPr>
            </a:lvl8pPr>
            <a:lvl9pPr indent="0" lvl="8" marL="0" marR="0" rtl="0" algn="r">
              <a:spcBef>
                <a:spcPts val="0"/>
              </a:spcBef>
              <a:buNone/>
              <a:defRPr b="0" i="0" sz="10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ctrTitle"/>
          </p:nvPr>
        </p:nvSpPr>
        <p:spPr>
          <a:xfrm>
            <a:off x="1162049" y="1685926"/>
            <a:ext cx="9892803" cy="249555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Bookman Old Style"/>
              <a:buNone/>
            </a:pPr>
            <a:r>
              <a:rPr lang="en-IN" sz="6000"/>
              <a:t>SOLVING A MACHINE LEARNING PROBLEM THROUGH USING SPARK ML PIPELINE</a:t>
            </a:r>
            <a:endParaRPr/>
          </a:p>
        </p:txBody>
      </p:sp>
      <p:sp>
        <p:nvSpPr>
          <p:cNvPr id="142" name="Google Shape;142;p19"/>
          <p:cNvSpPr txBox="1"/>
          <p:nvPr>
            <p:ph idx="1" type="subTitle"/>
          </p:nvPr>
        </p:nvSpPr>
        <p:spPr>
          <a:xfrm>
            <a:off x="3065191" y="4896781"/>
            <a:ext cx="5819776" cy="1323974"/>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rgbClr val="FEFEFE"/>
              </a:buClr>
              <a:buSzPts val="2800"/>
              <a:buNone/>
            </a:pPr>
            <a:r>
              <a:rPr lang="en-IN" sz="2800" u="sng">
                <a:solidFill>
                  <a:srgbClr val="FEFEFE"/>
                </a:solidFill>
              </a:rPr>
              <a:t>Name</a:t>
            </a:r>
            <a:r>
              <a:rPr lang="en-IN" sz="2800"/>
              <a:t>:-</a:t>
            </a:r>
            <a:r>
              <a:rPr lang="en-IN" sz="2800">
                <a:solidFill>
                  <a:srgbClr val="94D8C7"/>
                </a:solidFill>
              </a:rPr>
              <a:t>  </a:t>
            </a:r>
            <a:r>
              <a:rPr lang="en-IN" sz="2800">
                <a:solidFill>
                  <a:srgbClr val="9B3351"/>
                </a:solidFill>
              </a:rPr>
              <a:t>Antarlin Chanda</a:t>
            </a:r>
            <a:endParaRPr/>
          </a:p>
          <a:p>
            <a:pPr indent="0" lvl="0" marL="0" rtl="0" algn="ctr">
              <a:lnSpc>
                <a:spcPct val="120000"/>
              </a:lnSpc>
              <a:spcBef>
                <a:spcPts val="1000"/>
              </a:spcBef>
              <a:spcAft>
                <a:spcPts val="0"/>
              </a:spcAft>
              <a:buClr>
                <a:srgbClr val="FEFEFE"/>
              </a:buClr>
              <a:buSzPts val="2800"/>
              <a:buNone/>
            </a:pPr>
            <a:r>
              <a:rPr lang="en-IN" sz="2800" u="sng">
                <a:solidFill>
                  <a:srgbClr val="FEFEFE"/>
                </a:solidFill>
              </a:rPr>
              <a:t>Roll No</a:t>
            </a:r>
            <a:r>
              <a:rPr lang="en-IN" sz="2800"/>
              <a:t>:-</a:t>
            </a:r>
            <a:r>
              <a:rPr lang="en-IN" sz="2800">
                <a:solidFill>
                  <a:srgbClr val="94D8C7"/>
                </a:solidFill>
              </a:rPr>
              <a:t>  </a:t>
            </a:r>
            <a:r>
              <a:rPr lang="en-IN" sz="2800">
                <a:solidFill>
                  <a:srgbClr val="9B3351"/>
                </a:solidFill>
              </a:rPr>
              <a:t>C22003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28"/>
          <p:cNvPicPr preferRelativeResize="0"/>
          <p:nvPr>
            <p:ph idx="1" type="body"/>
          </p:nvPr>
        </p:nvPicPr>
        <p:blipFill rotWithShape="1">
          <a:blip r:embed="rId3">
            <a:alphaModFix/>
          </a:blip>
          <a:srcRect b="11484" l="154" r="1547" t="4139"/>
          <a:stretch/>
        </p:blipFill>
        <p:spPr>
          <a:xfrm>
            <a:off x="1375318" y="840059"/>
            <a:ext cx="9441366" cy="4096214"/>
          </a:xfrm>
          <a:prstGeom prst="rect">
            <a:avLst/>
          </a:prstGeom>
          <a:noFill/>
          <a:ln>
            <a:noFill/>
          </a:ln>
        </p:spPr>
      </p:pic>
      <p:sp>
        <p:nvSpPr>
          <p:cNvPr id="195" name="Google Shape;195;p28"/>
          <p:cNvSpPr txBox="1"/>
          <p:nvPr/>
        </p:nvSpPr>
        <p:spPr>
          <a:xfrm>
            <a:off x="4542265" y="5556276"/>
            <a:ext cx="3418308"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2400">
                <a:solidFill>
                  <a:schemeClr val="lt1"/>
                </a:solidFill>
                <a:latin typeface="Rockwell"/>
                <a:ea typeface="Rockwell"/>
                <a:cs typeface="Rockwell"/>
                <a:sym typeface="Rockwell"/>
              </a:rPr>
              <a:t>CleverCloud interface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9"/>
          <p:cNvPicPr preferRelativeResize="0"/>
          <p:nvPr>
            <p:ph idx="1" type="body"/>
          </p:nvPr>
        </p:nvPicPr>
        <p:blipFill rotWithShape="1">
          <a:blip r:embed="rId3">
            <a:alphaModFix/>
          </a:blip>
          <a:srcRect b="7626" l="0" r="0" t="8987"/>
          <a:stretch/>
        </p:blipFill>
        <p:spPr>
          <a:xfrm>
            <a:off x="1074014" y="788020"/>
            <a:ext cx="10575293" cy="4423317"/>
          </a:xfrm>
          <a:prstGeom prst="rect">
            <a:avLst/>
          </a:prstGeom>
          <a:noFill/>
          <a:ln>
            <a:noFill/>
          </a:ln>
        </p:spPr>
      </p:pic>
      <p:sp>
        <p:nvSpPr>
          <p:cNvPr id="201" name="Google Shape;201;p29"/>
          <p:cNvSpPr txBox="1"/>
          <p:nvPr/>
        </p:nvSpPr>
        <p:spPr>
          <a:xfrm>
            <a:off x="2207940" y="5608315"/>
            <a:ext cx="8371587"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N" sz="2400">
                <a:solidFill>
                  <a:schemeClr val="lt1"/>
                </a:solidFill>
                <a:latin typeface="Rockwell"/>
                <a:ea typeface="Rockwell"/>
                <a:cs typeface="Rockwell"/>
                <a:sym typeface="Rockwell"/>
              </a:rPr>
              <a:t>Loading Data from mongodb using clevercloud into colab </a:t>
            </a:r>
            <a:endParaRPr/>
          </a:p>
          <a:p>
            <a:pPr indent="0" lvl="0" marL="0" marR="0" rtl="0" algn="ctr">
              <a:spcBef>
                <a:spcPts val="0"/>
              </a:spcBef>
              <a:spcAft>
                <a:spcPts val="0"/>
              </a:spcAft>
              <a:buNone/>
            </a:pPr>
            <a:r>
              <a:rPr lang="en-IN" sz="2400">
                <a:solidFill>
                  <a:schemeClr val="lt1"/>
                </a:solidFill>
                <a:latin typeface="Rockwell"/>
                <a:ea typeface="Rockwell"/>
                <a:cs typeface="Rockwell"/>
                <a:sym typeface="Rockwell"/>
              </a:rPr>
              <a:t>VM spark dataframe</a:t>
            </a:r>
            <a:endParaRPr sz="2400">
              <a:solidFill>
                <a:schemeClr val="lt1"/>
              </a:solidFill>
              <a:latin typeface="Rockwell"/>
              <a:ea typeface="Rockwell"/>
              <a:cs typeface="Rockwell"/>
              <a:sym typeface="Rockwe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0"/>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TARGET VARIABLE DISTRIBUTION</a:t>
            </a:r>
            <a:br>
              <a:rPr lang="en-IN"/>
            </a:br>
            <a:endParaRPr/>
          </a:p>
        </p:txBody>
      </p:sp>
      <p:sp>
        <p:nvSpPr>
          <p:cNvPr id="207" name="Google Shape;207;p30"/>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Font typeface="Courier New"/>
              <a:buChar char="o"/>
            </a:pPr>
            <a:r>
              <a:rPr b="0" i="0" lang="en-IN">
                <a:latin typeface="Arial"/>
                <a:ea typeface="Arial"/>
                <a:cs typeface="Arial"/>
                <a:sym typeface="Arial"/>
              </a:rPr>
              <a:t>Our target variable is Attrition we find data imbalance.</a:t>
            </a:r>
            <a:endParaRPr/>
          </a:p>
        </p:txBody>
      </p:sp>
      <p:pic>
        <p:nvPicPr>
          <p:cNvPr id="208" name="Google Shape;208;p30"/>
          <p:cNvPicPr preferRelativeResize="0"/>
          <p:nvPr/>
        </p:nvPicPr>
        <p:blipFill rotWithShape="1">
          <a:blip r:embed="rId3">
            <a:alphaModFix/>
          </a:blip>
          <a:srcRect b="22104" l="366" r="57195" t="40488"/>
          <a:stretch/>
        </p:blipFill>
        <p:spPr>
          <a:xfrm>
            <a:off x="1552128" y="2903034"/>
            <a:ext cx="9077093" cy="28881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1"/>
          <p:cNvSpPr txBox="1"/>
          <p:nvPr>
            <p:ph type="title"/>
          </p:nvPr>
        </p:nvSpPr>
        <p:spPr>
          <a:xfrm>
            <a:off x="924445" y="200722"/>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Bookman Old Style"/>
              <a:buNone/>
            </a:pPr>
            <a:r>
              <a:rPr lang="en-IN" sz="4400" u="sng"/>
              <a:t>EDA</a:t>
            </a:r>
            <a:endParaRPr/>
          </a:p>
        </p:txBody>
      </p:sp>
      <p:sp>
        <p:nvSpPr>
          <p:cNvPr id="214" name="Google Shape;214;p31"/>
          <p:cNvSpPr txBox="1"/>
          <p:nvPr>
            <p:ph idx="1" type="body"/>
          </p:nvPr>
        </p:nvSpPr>
        <p:spPr>
          <a:xfrm>
            <a:off x="924444" y="1581432"/>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IN"/>
              <a:t>Describe,Info and other relevant attributes were check.We also visualized the correlation matrix</a:t>
            </a:r>
            <a:endParaRPr/>
          </a:p>
        </p:txBody>
      </p:sp>
      <p:pic>
        <p:nvPicPr>
          <p:cNvPr id="215" name="Google Shape;215;p31"/>
          <p:cNvPicPr preferRelativeResize="0"/>
          <p:nvPr/>
        </p:nvPicPr>
        <p:blipFill rotWithShape="1">
          <a:blip r:embed="rId3">
            <a:alphaModFix/>
          </a:blip>
          <a:srcRect b="7921" l="5214" r="906" t="23543"/>
          <a:stretch/>
        </p:blipFill>
        <p:spPr>
          <a:xfrm>
            <a:off x="1167162" y="2730189"/>
            <a:ext cx="10300468" cy="33955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txBox="1"/>
          <p:nvPr>
            <p:ph type="title"/>
          </p:nvPr>
        </p:nvSpPr>
        <p:spPr>
          <a:xfrm>
            <a:off x="1069848" y="417957"/>
            <a:ext cx="9982200" cy="16093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DATA PREPROCESSING</a:t>
            </a:r>
            <a:endParaRPr u="sng"/>
          </a:p>
        </p:txBody>
      </p:sp>
      <p:sp>
        <p:nvSpPr>
          <p:cNvPr id="221" name="Google Shape;221;p32"/>
          <p:cNvSpPr txBox="1"/>
          <p:nvPr>
            <p:ph idx="1" type="body"/>
          </p:nvPr>
        </p:nvSpPr>
        <p:spPr>
          <a:xfrm>
            <a:off x="919119" y="1880474"/>
            <a:ext cx="10353762" cy="3695136"/>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1"/>
              </a:buClr>
              <a:buSzPts val="2000"/>
              <a:buNone/>
            </a:pPr>
            <a:r>
              <a:t/>
            </a:r>
            <a:endParaRPr/>
          </a:p>
          <a:p>
            <a:pPr indent="-228600" lvl="0" marL="228600" rtl="0" algn="l">
              <a:lnSpc>
                <a:spcPct val="120000"/>
              </a:lnSpc>
              <a:spcBef>
                <a:spcPts val="1000"/>
              </a:spcBef>
              <a:spcAft>
                <a:spcPts val="0"/>
              </a:spcAft>
              <a:buClr>
                <a:schemeClr val="lt1"/>
              </a:buClr>
              <a:buSzPts val="2000"/>
              <a:buChar char="•"/>
            </a:pPr>
            <a:r>
              <a:rPr lang="en-IN"/>
              <a:t>Missing values check</a:t>
            </a:r>
            <a:endParaRPr/>
          </a:p>
          <a:p>
            <a:pPr indent="-228600" lvl="0" marL="228600" rtl="0" algn="l">
              <a:lnSpc>
                <a:spcPct val="120000"/>
              </a:lnSpc>
              <a:spcBef>
                <a:spcPts val="1000"/>
              </a:spcBef>
              <a:spcAft>
                <a:spcPts val="0"/>
              </a:spcAft>
              <a:buClr>
                <a:schemeClr val="lt1"/>
              </a:buClr>
              <a:buSzPts val="2000"/>
              <a:buChar char="•"/>
            </a:pPr>
            <a:r>
              <a:rPr lang="en-IN"/>
              <a:t>Irrelevant Coloumns dropped as no variance observed across them(</a:t>
            </a:r>
            <a:r>
              <a:rPr b="0" lang="en-IN"/>
              <a:t>'Over18','StandardHours','EmployeeCount’</a:t>
            </a:r>
            <a:r>
              <a:rPr b="0" lang="en-IN">
                <a:solidFill>
                  <a:srgbClr val="CE9178"/>
                </a:solidFill>
                <a:latin typeface="Courier New"/>
                <a:ea typeface="Courier New"/>
                <a:cs typeface="Courier New"/>
                <a:sym typeface="Courier New"/>
              </a:rPr>
              <a:t>)</a:t>
            </a:r>
            <a:endParaRPr/>
          </a:p>
          <a:p>
            <a:pPr indent="-101600" lvl="0" marL="228600" rtl="0" algn="l">
              <a:lnSpc>
                <a:spcPct val="120000"/>
              </a:lnSpc>
              <a:spcBef>
                <a:spcPts val="1000"/>
              </a:spcBef>
              <a:spcAft>
                <a:spcPts val="0"/>
              </a:spcAft>
              <a:buClr>
                <a:schemeClr val="lt1"/>
              </a:buClr>
              <a:buSzPts val="20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DATA PREPARATION FOR MODELLING</a:t>
            </a:r>
            <a:endParaRPr/>
          </a:p>
        </p:txBody>
      </p:sp>
      <p:sp>
        <p:nvSpPr>
          <p:cNvPr id="227" name="Google Shape;227;p33"/>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Font typeface="Courier New"/>
              <a:buChar char="o"/>
            </a:pPr>
            <a:r>
              <a:rPr b="0" i="0" lang="en-IN">
                <a:latin typeface="Arial"/>
                <a:ea typeface="Arial"/>
                <a:cs typeface="Arial"/>
                <a:sym typeface="Arial"/>
              </a:rPr>
              <a:t>We applied 3 important transformers/estimators from the pyspark.ml library before we start to build the model.</a:t>
            </a:r>
            <a:endParaRPr/>
          </a:p>
          <a:p>
            <a:pPr indent="-228600" lvl="0" marL="228600" rtl="0" algn="l">
              <a:lnSpc>
                <a:spcPct val="120000"/>
              </a:lnSpc>
              <a:spcBef>
                <a:spcPts val="1000"/>
              </a:spcBef>
              <a:spcAft>
                <a:spcPts val="0"/>
              </a:spcAft>
              <a:buClr>
                <a:schemeClr val="lt1"/>
              </a:buClr>
              <a:buSzPts val="2000"/>
              <a:buFont typeface="Courier New"/>
              <a:buChar char="o"/>
            </a:pPr>
            <a:r>
              <a:rPr b="0" i="0" lang="en-IN">
                <a:latin typeface="Arial"/>
                <a:ea typeface="Arial"/>
                <a:cs typeface="Arial"/>
                <a:sym typeface="Arial"/>
              </a:rPr>
              <a:t>After applying them, the data will be ready for model building.</a:t>
            </a:r>
            <a:endParaRPr/>
          </a:p>
          <a:p>
            <a:pPr indent="-228600" lvl="0" marL="228600" rtl="0" algn="l">
              <a:lnSpc>
                <a:spcPct val="120000"/>
              </a:lnSpc>
              <a:spcBef>
                <a:spcPts val="1000"/>
              </a:spcBef>
              <a:spcAft>
                <a:spcPts val="0"/>
              </a:spcAft>
              <a:buClr>
                <a:schemeClr val="lt1"/>
              </a:buClr>
              <a:buSzPts val="2000"/>
              <a:buFont typeface="Noto Sans Symbols"/>
              <a:buChar char="⮚"/>
            </a:pPr>
            <a:r>
              <a:rPr b="1" i="1" lang="en-IN">
                <a:latin typeface="Arial"/>
                <a:ea typeface="Arial"/>
                <a:cs typeface="Arial"/>
                <a:sym typeface="Arial"/>
              </a:rPr>
              <a:t>StringIndexer</a:t>
            </a:r>
            <a:endParaRPr/>
          </a:p>
          <a:p>
            <a:pPr indent="-228600" lvl="0" marL="228600" rtl="0" algn="l">
              <a:lnSpc>
                <a:spcPct val="120000"/>
              </a:lnSpc>
              <a:spcBef>
                <a:spcPts val="1000"/>
              </a:spcBef>
              <a:spcAft>
                <a:spcPts val="0"/>
              </a:spcAft>
              <a:buClr>
                <a:schemeClr val="lt1"/>
              </a:buClr>
              <a:buSzPts val="2000"/>
              <a:buFont typeface="Noto Sans Symbols"/>
              <a:buChar char="⮚"/>
            </a:pPr>
            <a:r>
              <a:rPr b="1" i="1" lang="en-IN">
                <a:latin typeface="Arial"/>
                <a:ea typeface="Arial"/>
                <a:cs typeface="Arial"/>
                <a:sym typeface="Arial"/>
              </a:rPr>
              <a:t>OneHotEncoder</a:t>
            </a:r>
            <a:endParaRPr/>
          </a:p>
          <a:p>
            <a:pPr indent="-228600" lvl="0" marL="228600" rtl="0" algn="l">
              <a:lnSpc>
                <a:spcPct val="120000"/>
              </a:lnSpc>
              <a:spcBef>
                <a:spcPts val="1000"/>
              </a:spcBef>
              <a:spcAft>
                <a:spcPts val="0"/>
              </a:spcAft>
              <a:buClr>
                <a:schemeClr val="lt1"/>
              </a:buClr>
              <a:buSzPts val="2000"/>
              <a:buFont typeface="Noto Sans Symbols"/>
              <a:buChar char="⮚"/>
            </a:pPr>
            <a:r>
              <a:rPr b="1" i="1" lang="en-IN">
                <a:latin typeface="Arial"/>
                <a:ea typeface="Arial"/>
                <a:cs typeface="Arial"/>
                <a:sym typeface="Arial"/>
              </a:rPr>
              <a:t>VectorAssembler</a:t>
            </a:r>
            <a:endParaRPr b="1" i="1">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4"/>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TRANSFORMERS/ESTIMATORS USED</a:t>
            </a:r>
            <a:endParaRPr/>
          </a:p>
        </p:txBody>
      </p:sp>
      <p:sp>
        <p:nvSpPr>
          <p:cNvPr id="233" name="Google Shape;233;p34"/>
          <p:cNvSpPr txBox="1"/>
          <p:nvPr>
            <p:ph idx="1" type="body"/>
          </p:nvPr>
        </p:nvSpPr>
        <p:spPr>
          <a:xfrm>
            <a:off x="1069848" y="2121407"/>
            <a:ext cx="10058400" cy="2926377"/>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Font typeface="Courier New"/>
              <a:buChar char="o"/>
            </a:pPr>
            <a:r>
              <a:rPr b="1" i="0" lang="en-IN">
                <a:latin typeface="Arial"/>
                <a:ea typeface="Arial"/>
                <a:cs typeface="Arial"/>
                <a:sym typeface="Arial"/>
              </a:rPr>
              <a:t>StringIndexer</a:t>
            </a:r>
            <a:r>
              <a:rPr b="0" i="0" lang="en-IN">
                <a:latin typeface="Arial"/>
                <a:ea typeface="Arial"/>
                <a:cs typeface="Arial"/>
                <a:sym typeface="Arial"/>
              </a:rPr>
              <a:t> converts a single column to an index column. </a:t>
            </a:r>
            <a:r>
              <a:rPr lang="en-IN">
                <a:latin typeface="Arial"/>
                <a:ea typeface="Arial"/>
                <a:cs typeface="Arial"/>
                <a:sym typeface="Arial"/>
              </a:rPr>
              <a:t>It</a:t>
            </a:r>
            <a:r>
              <a:rPr b="0" i="0" lang="en-IN">
                <a:latin typeface="Arial"/>
                <a:ea typeface="Arial"/>
                <a:cs typeface="Arial"/>
                <a:sym typeface="Arial"/>
              </a:rPr>
              <a:t> simply replaces each category with a number.</a:t>
            </a:r>
            <a:endParaRPr/>
          </a:p>
          <a:p>
            <a:pPr indent="-228600" lvl="0" marL="228600" rtl="0" algn="l">
              <a:lnSpc>
                <a:spcPct val="120000"/>
              </a:lnSpc>
              <a:spcBef>
                <a:spcPts val="1000"/>
              </a:spcBef>
              <a:spcAft>
                <a:spcPts val="0"/>
              </a:spcAft>
              <a:buClr>
                <a:schemeClr val="lt1"/>
              </a:buClr>
              <a:buSzPts val="2000"/>
              <a:buFont typeface="Courier New"/>
              <a:buChar char="o"/>
            </a:pPr>
            <a:r>
              <a:rPr b="0" i="0" lang="en-IN">
                <a:latin typeface="Arial"/>
                <a:ea typeface="Arial"/>
                <a:cs typeface="Arial"/>
                <a:sym typeface="Arial"/>
              </a:rPr>
              <a:t>“</a:t>
            </a:r>
            <a:r>
              <a:rPr b="1" i="0" lang="en-IN">
                <a:latin typeface="Arial"/>
                <a:ea typeface="Arial"/>
                <a:cs typeface="Arial"/>
                <a:sym typeface="Arial"/>
              </a:rPr>
              <a:t>OneHotEncoderEstimator</a:t>
            </a:r>
            <a:r>
              <a:rPr b="0" i="0" lang="en-IN">
                <a:latin typeface="Arial"/>
                <a:ea typeface="Arial"/>
                <a:cs typeface="Arial"/>
                <a:sym typeface="Arial"/>
              </a:rPr>
              <a:t>” is used to convert categorical variables into binary SparseVectors.</a:t>
            </a:r>
            <a:endParaRPr/>
          </a:p>
          <a:p>
            <a:pPr indent="-228600" lvl="0" marL="228600" rtl="0" algn="l">
              <a:lnSpc>
                <a:spcPct val="120000"/>
              </a:lnSpc>
              <a:spcBef>
                <a:spcPts val="1000"/>
              </a:spcBef>
              <a:spcAft>
                <a:spcPts val="0"/>
              </a:spcAft>
              <a:buClr>
                <a:schemeClr val="lt1"/>
              </a:buClr>
              <a:buSzPts val="2000"/>
              <a:buFont typeface="Courier New"/>
              <a:buChar char="o"/>
            </a:pPr>
            <a:r>
              <a:rPr b="0" i="0" lang="en-IN">
                <a:latin typeface="Arial"/>
                <a:ea typeface="Arial"/>
                <a:cs typeface="Arial"/>
                <a:sym typeface="Arial"/>
              </a:rPr>
              <a:t> All features are transformed into a vector using </a:t>
            </a:r>
            <a:r>
              <a:rPr b="1" i="0" lang="en-IN">
                <a:latin typeface="Arial"/>
                <a:ea typeface="Arial"/>
                <a:cs typeface="Arial"/>
                <a:sym typeface="Arial"/>
              </a:rPr>
              <a:t>VectorAssembler</a:t>
            </a:r>
            <a:r>
              <a:rPr b="0" i="0" lang="en-IN">
                <a:latin typeface="Arial"/>
                <a:ea typeface="Arial"/>
                <a:cs typeface="Arial"/>
                <a:sym typeface="Arial"/>
              </a:rPr>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35"/>
          <p:cNvPicPr preferRelativeResize="0"/>
          <p:nvPr>
            <p:ph idx="1" type="body"/>
          </p:nvPr>
        </p:nvPicPr>
        <p:blipFill rotWithShape="1">
          <a:blip r:embed="rId3">
            <a:alphaModFix/>
          </a:blip>
          <a:srcRect b="15287" l="2436" r="0" t="25974"/>
          <a:stretch/>
        </p:blipFill>
        <p:spPr>
          <a:xfrm>
            <a:off x="1144857" y="761326"/>
            <a:ext cx="10080703" cy="494066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6"/>
          <p:cNvPicPr preferRelativeResize="0"/>
          <p:nvPr/>
        </p:nvPicPr>
        <p:blipFill rotWithShape="1">
          <a:blip r:embed="rId3">
            <a:alphaModFix/>
          </a:blip>
          <a:srcRect b="16046" l="2463" r="325" t="8840"/>
          <a:stretch/>
        </p:blipFill>
        <p:spPr>
          <a:xfrm>
            <a:off x="646771" y="1167161"/>
            <a:ext cx="11143785" cy="468351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7"/>
          <p:cNvSpPr txBox="1"/>
          <p:nvPr>
            <p:ph type="title"/>
          </p:nvPr>
        </p:nvSpPr>
        <p:spPr>
          <a:xfrm>
            <a:off x="919119" y="282497"/>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MODEL PIPELINE</a:t>
            </a:r>
            <a:endParaRPr/>
          </a:p>
        </p:txBody>
      </p:sp>
      <p:sp>
        <p:nvSpPr>
          <p:cNvPr id="249" name="Google Shape;249;p37"/>
          <p:cNvSpPr txBox="1"/>
          <p:nvPr>
            <p:ph idx="1" type="body"/>
          </p:nvPr>
        </p:nvSpPr>
        <p:spPr>
          <a:xfrm>
            <a:off x="644346" y="1497981"/>
            <a:ext cx="10784651" cy="4695824"/>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Font typeface="Courier New"/>
              <a:buChar char="o"/>
            </a:pPr>
            <a:r>
              <a:rPr b="0" i="0" lang="en-IN">
                <a:latin typeface="Arial"/>
                <a:ea typeface="Arial"/>
                <a:cs typeface="Arial"/>
                <a:sym typeface="Arial"/>
              </a:rPr>
              <a:t>We use pipeline to chain multiple Transformers and Estimators together to specify our machine learning workflow. A Pipeline’s stages are specified as an ordered array.</a:t>
            </a:r>
            <a:endParaRPr/>
          </a:p>
          <a:p>
            <a:pPr indent="0" lvl="0" marL="0" rtl="0" algn="l">
              <a:lnSpc>
                <a:spcPct val="120000"/>
              </a:lnSpc>
              <a:spcBef>
                <a:spcPts val="1000"/>
              </a:spcBef>
              <a:spcAft>
                <a:spcPts val="0"/>
              </a:spcAft>
              <a:buClr>
                <a:schemeClr val="lt1"/>
              </a:buClr>
              <a:buSzPts val="2000"/>
              <a:buNone/>
            </a:pPr>
            <a:r>
              <a:rPr b="1" lang="en-IN">
                <a:latin typeface="Arial"/>
                <a:ea typeface="Arial"/>
                <a:cs typeface="Arial"/>
                <a:sym typeface="Arial"/>
              </a:rPr>
              <a:t>   </a:t>
            </a:r>
            <a:r>
              <a:rPr b="1" i="0" lang="en-IN" u="sng">
                <a:latin typeface="Arial"/>
                <a:ea typeface="Arial"/>
                <a:cs typeface="Arial"/>
                <a:sym typeface="Arial"/>
              </a:rPr>
              <a:t>An Easier Way To Build Pipeline</a:t>
            </a:r>
            <a:endParaRPr/>
          </a:p>
          <a:p>
            <a:pPr indent="-228600" lvl="0" marL="228600" rtl="0" algn="l">
              <a:lnSpc>
                <a:spcPct val="120000"/>
              </a:lnSpc>
              <a:spcBef>
                <a:spcPts val="1000"/>
              </a:spcBef>
              <a:spcAft>
                <a:spcPts val="0"/>
              </a:spcAft>
              <a:buClr>
                <a:schemeClr val="lt1"/>
              </a:buClr>
              <a:buSzPts val="2000"/>
              <a:buFont typeface="Courier New"/>
              <a:buChar char="o"/>
            </a:pPr>
            <a:r>
              <a:rPr b="0" i="0" lang="en-IN">
                <a:latin typeface="Arial"/>
                <a:ea typeface="Arial"/>
                <a:cs typeface="Arial"/>
                <a:sym typeface="Arial"/>
              </a:rPr>
              <a:t>First of all we determine categorical columns. Then, it indexes each categorical column using the </a:t>
            </a:r>
            <a:r>
              <a:rPr b="1" i="0" lang="en-IN">
                <a:latin typeface="Arial"/>
                <a:ea typeface="Arial"/>
                <a:cs typeface="Arial"/>
                <a:sym typeface="Arial"/>
              </a:rPr>
              <a:t>StringIndexer</a:t>
            </a:r>
            <a:r>
              <a:rPr b="0" i="0" lang="en-IN">
                <a:latin typeface="Arial"/>
                <a:ea typeface="Arial"/>
                <a:cs typeface="Arial"/>
                <a:sym typeface="Arial"/>
              </a:rPr>
              <a:t>. After that, it converts the indexed categories into one-hot encoded variables. The resulting output has the binary vectors appended to the end of each row. Next, we use the </a:t>
            </a:r>
            <a:r>
              <a:rPr b="1" i="0" lang="en-IN">
                <a:latin typeface="Arial"/>
                <a:ea typeface="Arial"/>
                <a:cs typeface="Arial"/>
                <a:sym typeface="Arial"/>
              </a:rPr>
              <a:t>VectorAssembler</a:t>
            </a:r>
            <a:r>
              <a:rPr b="0" i="0" lang="en-IN">
                <a:latin typeface="Arial"/>
                <a:ea typeface="Arial"/>
                <a:cs typeface="Arial"/>
                <a:sym typeface="Arial"/>
              </a:rPr>
              <a:t> to combine all the feature columns into a single vector column.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0"/>
          <p:cNvSpPr txBox="1"/>
          <p:nvPr>
            <p:ph type="ctrTitle"/>
          </p:nvPr>
        </p:nvSpPr>
        <p:spPr>
          <a:xfrm>
            <a:off x="1204332" y="1175313"/>
            <a:ext cx="9184888" cy="1940314"/>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lt1"/>
              </a:buClr>
              <a:buSzPts val="2800"/>
              <a:buFont typeface="Times New Roman"/>
              <a:buNone/>
            </a:pPr>
            <a:r>
              <a:rPr b="0" lang="en-IN" sz="2800" cap="none">
                <a:latin typeface="Times New Roman"/>
                <a:ea typeface="Times New Roman"/>
                <a:cs typeface="Times New Roman"/>
                <a:sym typeface="Times New Roman"/>
              </a:rPr>
              <a:t>Machine learning is being used everywhere nowadays due to the amount of potential problems its is solving on a day to day basis.We will be looking at one such ml problem where we will try to predict employee attrition in a company.</a:t>
            </a:r>
            <a:endParaRPr sz="2800" cap="none">
              <a:latin typeface="Times New Roman"/>
              <a:ea typeface="Times New Roman"/>
              <a:cs typeface="Times New Roman"/>
              <a:sym typeface="Times New Roman"/>
            </a:endParaRPr>
          </a:p>
        </p:txBody>
      </p:sp>
      <p:sp>
        <p:nvSpPr>
          <p:cNvPr id="148" name="Google Shape;148;p20"/>
          <p:cNvSpPr txBox="1"/>
          <p:nvPr/>
        </p:nvSpPr>
        <p:spPr>
          <a:xfrm>
            <a:off x="1204332" y="3742373"/>
            <a:ext cx="9184888"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2800" u="none" cap="none" strike="noStrike">
                <a:solidFill>
                  <a:schemeClr val="lt1"/>
                </a:solidFill>
                <a:latin typeface="Times New Roman"/>
                <a:ea typeface="Times New Roman"/>
                <a:cs typeface="Times New Roman"/>
                <a:sym typeface="Times New Roman"/>
              </a:rPr>
              <a:t>What is attrition?The definition of attrition means wearing down or wasting away, or the natural decline in the number of people working in an organization. </a:t>
            </a:r>
            <a:br>
              <a:rPr b="0" i="0" lang="en-IN" sz="2800" u="none" cap="none" strike="noStrike">
                <a:solidFill>
                  <a:schemeClr val="lt1"/>
                </a:solidFill>
                <a:latin typeface="Times New Roman"/>
                <a:ea typeface="Times New Roman"/>
                <a:cs typeface="Times New Roman"/>
                <a:sym typeface="Times New Roman"/>
              </a:rPr>
            </a:br>
            <a:r>
              <a:rPr b="0" i="0" lang="en-IN" sz="2800" u="none" cap="none" strike="noStrike">
                <a:solidFill>
                  <a:schemeClr val="lt1"/>
                </a:solidFill>
                <a:latin typeface="Times New Roman"/>
                <a:ea typeface="Times New Roman"/>
                <a:cs typeface="Times New Roman"/>
                <a:sym typeface="Times New Roman"/>
              </a:rPr>
              <a:t> An example of attrition is a cliff face eroding due to rain and wind. An example of attrition is one army wearing down another throughout the course of a war.</a:t>
            </a:r>
            <a:endParaRPr sz="1800">
              <a:solidFill>
                <a:schemeClr val="lt1"/>
              </a:solidFill>
              <a:latin typeface="Times New Roman"/>
              <a:ea typeface="Times New Roman"/>
              <a:cs typeface="Times New Roman"/>
              <a:sym typeface="Times New Roman"/>
            </a:endParaRPr>
          </a:p>
        </p:txBody>
      </p:sp>
      <p:sp>
        <p:nvSpPr>
          <p:cNvPr id="149" name="Google Shape;149;p20"/>
          <p:cNvSpPr txBox="1"/>
          <p:nvPr/>
        </p:nvSpPr>
        <p:spPr>
          <a:xfrm>
            <a:off x="3408904" y="437971"/>
            <a:ext cx="5174165"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N" sz="4000" u="sng">
                <a:solidFill>
                  <a:schemeClr val="lt1"/>
                </a:solidFill>
                <a:latin typeface="Rockwell"/>
                <a:ea typeface="Rockwell"/>
                <a:cs typeface="Rockwell"/>
                <a:sym typeface="Rockwell"/>
              </a:rPr>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8"/>
          <p:cNvSpPr txBox="1"/>
          <p:nvPr>
            <p:ph idx="4294967295" type="body"/>
          </p:nvPr>
        </p:nvSpPr>
        <p:spPr>
          <a:xfrm>
            <a:off x="773150" y="468351"/>
            <a:ext cx="10489581" cy="2074127"/>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Font typeface="Courier New"/>
              <a:buChar char="o"/>
            </a:pPr>
            <a:r>
              <a:rPr b="0" i="0" lang="en-IN">
                <a:latin typeface="Arial"/>
                <a:ea typeface="Arial"/>
                <a:cs typeface="Arial"/>
                <a:sym typeface="Arial"/>
              </a:rPr>
              <a:t>Running the stages as a Pipeline puts the data through all of the feature transformations we described in a single call.Notice how we converted from categorical to encoded to features dataformat in one sigle step.</a:t>
            </a:r>
            <a:endParaRPr/>
          </a:p>
          <a:p>
            <a:pPr indent="-228600" lvl="0" marL="228600" rtl="0" algn="l">
              <a:lnSpc>
                <a:spcPct val="120000"/>
              </a:lnSpc>
              <a:spcBef>
                <a:spcPts val="1000"/>
              </a:spcBef>
              <a:spcAft>
                <a:spcPts val="0"/>
              </a:spcAft>
              <a:buClr>
                <a:schemeClr val="lt1"/>
              </a:buClr>
              <a:buSzPts val="2000"/>
              <a:buFont typeface="Courier New"/>
              <a:buChar char="o"/>
            </a:pPr>
            <a:r>
              <a:rPr lang="en-IN">
                <a:latin typeface="Arial"/>
                <a:ea typeface="Arial"/>
                <a:cs typeface="Arial"/>
                <a:sym typeface="Arial"/>
              </a:rPr>
              <a:t>This is the utility and use of piepelines which makes them so good and useful.Once you have bulit it ,its stable and a rigorous tool for the purpose it was designed for.</a:t>
            </a:r>
            <a:endParaRPr/>
          </a:p>
        </p:txBody>
      </p:sp>
      <p:pic>
        <p:nvPicPr>
          <p:cNvPr id="255" name="Google Shape;255;p38"/>
          <p:cNvPicPr preferRelativeResize="0"/>
          <p:nvPr/>
        </p:nvPicPr>
        <p:blipFill rotWithShape="1">
          <a:blip r:embed="rId3">
            <a:alphaModFix/>
          </a:blip>
          <a:srcRect b="13677" l="2676" r="849" t="9622"/>
          <a:stretch/>
        </p:blipFill>
        <p:spPr>
          <a:xfrm>
            <a:off x="773150" y="2793381"/>
            <a:ext cx="10682867" cy="362042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9"/>
          <p:cNvSpPr txBox="1"/>
          <p:nvPr>
            <p:ph type="title"/>
          </p:nvPr>
        </p:nvSpPr>
        <p:spPr>
          <a:xfrm>
            <a:off x="919119" y="148683"/>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MODELLING</a:t>
            </a:r>
            <a:endParaRPr u="sng"/>
          </a:p>
        </p:txBody>
      </p:sp>
      <p:sp>
        <p:nvSpPr>
          <p:cNvPr id="261" name="Google Shape;261;p39"/>
          <p:cNvSpPr txBox="1"/>
          <p:nvPr/>
        </p:nvSpPr>
        <p:spPr>
          <a:xfrm>
            <a:off x="605492" y="1203541"/>
            <a:ext cx="11085094"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Courier New"/>
              <a:buChar char="o"/>
            </a:pPr>
            <a:r>
              <a:rPr b="1" i="0" lang="en-IN" sz="1800" u="sng">
                <a:solidFill>
                  <a:schemeClr val="lt1"/>
                </a:solidFill>
                <a:latin typeface="arial"/>
                <a:ea typeface="arial"/>
                <a:cs typeface="arial"/>
                <a:sym typeface="arial"/>
              </a:rPr>
              <a:t>Logistic Regression</a:t>
            </a:r>
            <a:r>
              <a:rPr i="0" lang="en-IN" sz="1800">
                <a:solidFill>
                  <a:schemeClr val="lt1"/>
                </a:solidFill>
                <a:latin typeface="arial"/>
                <a:ea typeface="arial"/>
                <a:cs typeface="arial"/>
                <a:sym typeface="arial"/>
              </a:rPr>
              <a:t>:-</a:t>
            </a:r>
            <a:endParaRPr sz="1800">
              <a:solidFill>
                <a:schemeClr val="lt1"/>
              </a:solidFill>
              <a:latin typeface="Rockwell"/>
              <a:ea typeface="Rockwell"/>
              <a:cs typeface="Rockwell"/>
              <a:sym typeface="Rockwell"/>
            </a:endParaRPr>
          </a:p>
        </p:txBody>
      </p:sp>
      <p:pic>
        <p:nvPicPr>
          <p:cNvPr id="262" name="Google Shape;262;p39"/>
          <p:cNvPicPr preferRelativeResize="0"/>
          <p:nvPr/>
        </p:nvPicPr>
        <p:blipFill rotWithShape="1">
          <a:blip r:embed="rId3">
            <a:alphaModFix/>
          </a:blip>
          <a:srcRect b="13380" l="0" r="20059" t="8137"/>
          <a:stretch/>
        </p:blipFill>
        <p:spPr>
          <a:xfrm>
            <a:off x="919119" y="1843668"/>
            <a:ext cx="10353761" cy="3449444"/>
          </a:xfrm>
          <a:prstGeom prst="rect">
            <a:avLst/>
          </a:prstGeom>
          <a:noFill/>
          <a:ln>
            <a:noFill/>
          </a:ln>
        </p:spPr>
      </p:pic>
      <p:sp>
        <p:nvSpPr>
          <p:cNvPr id="263" name="Google Shape;263;p39"/>
          <p:cNvSpPr txBox="1"/>
          <p:nvPr/>
        </p:nvSpPr>
        <p:spPr>
          <a:xfrm>
            <a:off x="4125951" y="5563907"/>
            <a:ext cx="348661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1800">
                <a:solidFill>
                  <a:schemeClr val="lt1"/>
                </a:solidFill>
                <a:latin typeface="Rockwell"/>
                <a:ea typeface="Rockwell"/>
                <a:cs typeface="Rockwell"/>
                <a:sym typeface="Rockwell"/>
              </a:rPr>
              <a:t>F1 Score found: 0.858</a:t>
            </a:r>
            <a:endParaRPr/>
          </a:p>
          <a:p>
            <a:pPr indent="0" lvl="0" marL="0" marR="0" rtl="0" algn="l">
              <a:spcBef>
                <a:spcPts val="0"/>
              </a:spcBef>
              <a:spcAft>
                <a:spcPts val="0"/>
              </a:spcAft>
              <a:buNone/>
            </a:pPr>
            <a:r>
              <a:rPr lang="en-IN" sz="1800">
                <a:solidFill>
                  <a:schemeClr val="lt1"/>
                </a:solidFill>
                <a:latin typeface="Rockwell"/>
                <a:ea typeface="Rockwell"/>
                <a:cs typeface="Rockwell"/>
                <a:sym typeface="Rockwell"/>
              </a:rPr>
              <a:t>Area under Roc Curve 0.8576</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0"/>
          <p:cNvSpPr txBox="1"/>
          <p:nvPr/>
        </p:nvSpPr>
        <p:spPr>
          <a:xfrm>
            <a:off x="661639" y="683942"/>
            <a:ext cx="187743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IN" sz="1800" u="sng">
                <a:solidFill>
                  <a:schemeClr val="lt1"/>
                </a:solidFill>
                <a:latin typeface="arial"/>
                <a:ea typeface="arial"/>
                <a:cs typeface="arial"/>
                <a:sym typeface="arial"/>
              </a:rPr>
              <a:t>Random Forest</a:t>
            </a:r>
            <a:endParaRPr sz="1800">
              <a:solidFill>
                <a:schemeClr val="lt1"/>
              </a:solidFill>
              <a:latin typeface="Rockwell"/>
              <a:ea typeface="Rockwell"/>
              <a:cs typeface="Rockwell"/>
              <a:sym typeface="Rockwell"/>
            </a:endParaRPr>
          </a:p>
        </p:txBody>
      </p:sp>
      <p:pic>
        <p:nvPicPr>
          <p:cNvPr id="269" name="Google Shape;269;p40"/>
          <p:cNvPicPr preferRelativeResize="0"/>
          <p:nvPr/>
        </p:nvPicPr>
        <p:blipFill rotWithShape="1">
          <a:blip r:embed="rId3">
            <a:alphaModFix/>
          </a:blip>
          <a:srcRect b="18322" l="2198" r="20810" t="8539"/>
          <a:stretch/>
        </p:blipFill>
        <p:spPr>
          <a:xfrm>
            <a:off x="721111" y="1159728"/>
            <a:ext cx="10467279" cy="4460488"/>
          </a:xfrm>
          <a:prstGeom prst="rect">
            <a:avLst/>
          </a:prstGeom>
          <a:noFill/>
          <a:ln>
            <a:noFill/>
          </a:ln>
        </p:spPr>
      </p:pic>
      <p:sp>
        <p:nvSpPr>
          <p:cNvPr id="270" name="Google Shape;270;p40"/>
          <p:cNvSpPr txBox="1"/>
          <p:nvPr/>
        </p:nvSpPr>
        <p:spPr>
          <a:xfrm>
            <a:off x="4211442" y="5779498"/>
            <a:ext cx="348661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1800">
                <a:solidFill>
                  <a:schemeClr val="lt1"/>
                </a:solidFill>
                <a:latin typeface="Rockwell"/>
                <a:ea typeface="Rockwell"/>
                <a:cs typeface="Rockwell"/>
                <a:sym typeface="Rockwell"/>
              </a:rPr>
              <a:t>F1 Score found: 0.755</a:t>
            </a:r>
            <a:endParaRPr/>
          </a:p>
          <a:p>
            <a:pPr indent="0" lvl="0" marL="0" marR="0" rtl="0" algn="l">
              <a:spcBef>
                <a:spcPts val="0"/>
              </a:spcBef>
              <a:spcAft>
                <a:spcPts val="0"/>
              </a:spcAft>
              <a:buNone/>
            </a:pPr>
            <a:r>
              <a:rPr lang="en-IN" sz="1800">
                <a:solidFill>
                  <a:schemeClr val="lt1"/>
                </a:solidFill>
                <a:latin typeface="Rockwell"/>
                <a:ea typeface="Rockwell"/>
                <a:cs typeface="Rockwell"/>
                <a:sym typeface="Rockwell"/>
              </a:rPr>
              <a:t>Area under Roc Curve 0.8197</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1"/>
          <p:cNvSpPr txBox="1"/>
          <p:nvPr/>
        </p:nvSpPr>
        <p:spPr>
          <a:xfrm>
            <a:off x="654205" y="355345"/>
            <a:ext cx="330090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IN" sz="1800" u="sng">
                <a:solidFill>
                  <a:schemeClr val="lt1"/>
                </a:solidFill>
                <a:latin typeface="arial"/>
                <a:ea typeface="arial"/>
                <a:cs typeface="arial"/>
                <a:sym typeface="arial"/>
              </a:rPr>
              <a:t>Gradient Boosting Classifier</a:t>
            </a:r>
            <a:endParaRPr sz="1800">
              <a:solidFill>
                <a:schemeClr val="lt1"/>
              </a:solidFill>
              <a:latin typeface="Rockwell"/>
              <a:ea typeface="Rockwell"/>
              <a:cs typeface="Rockwell"/>
              <a:sym typeface="Rockwell"/>
            </a:endParaRPr>
          </a:p>
        </p:txBody>
      </p:sp>
      <p:pic>
        <p:nvPicPr>
          <p:cNvPr id="276" name="Google Shape;276;p41"/>
          <p:cNvPicPr preferRelativeResize="0"/>
          <p:nvPr/>
        </p:nvPicPr>
        <p:blipFill rotWithShape="1">
          <a:blip r:embed="rId3">
            <a:alphaModFix/>
          </a:blip>
          <a:srcRect b="7317" l="0" r="20975" t="9106"/>
          <a:stretch/>
        </p:blipFill>
        <p:spPr>
          <a:xfrm>
            <a:off x="654204" y="977591"/>
            <a:ext cx="10712605" cy="4902818"/>
          </a:xfrm>
          <a:prstGeom prst="rect">
            <a:avLst/>
          </a:prstGeom>
          <a:noFill/>
          <a:ln>
            <a:noFill/>
          </a:ln>
        </p:spPr>
      </p:pic>
      <p:sp>
        <p:nvSpPr>
          <p:cNvPr id="277" name="Google Shape;277;p41"/>
          <p:cNvSpPr txBox="1"/>
          <p:nvPr/>
        </p:nvSpPr>
        <p:spPr>
          <a:xfrm>
            <a:off x="4185424" y="5934670"/>
            <a:ext cx="399213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1800">
                <a:solidFill>
                  <a:schemeClr val="lt1"/>
                </a:solidFill>
                <a:latin typeface="Rockwell"/>
                <a:ea typeface="Rockwell"/>
                <a:cs typeface="Rockwell"/>
                <a:sym typeface="Rockwell"/>
              </a:rPr>
              <a:t>F1 Score found: 0.767</a:t>
            </a:r>
            <a:endParaRPr/>
          </a:p>
          <a:p>
            <a:pPr indent="0" lvl="0" marL="0" marR="0" rtl="0" algn="l">
              <a:spcBef>
                <a:spcPts val="0"/>
              </a:spcBef>
              <a:spcAft>
                <a:spcPts val="0"/>
              </a:spcAft>
              <a:buNone/>
            </a:pPr>
            <a:r>
              <a:rPr lang="en-IN" sz="1800">
                <a:solidFill>
                  <a:schemeClr val="lt1"/>
                </a:solidFill>
                <a:latin typeface="Rockwell"/>
                <a:ea typeface="Rockwell"/>
                <a:cs typeface="Rockwell"/>
                <a:sym typeface="Rockwell"/>
              </a:rPr>
              <a:t>Area under Roc Curve 0.7513</a:t>
            </a:r>
            <a:endParaRPr/>
          </a:p>
          <a:p>
            <a:pPr indent="0" lvl="0" marL="0" marR="0" rtl="0" algn="l">
              <a:spcBef>
                <a:spcPts val="0"/>
              </a:spcBef>
              <a:spcAft>
                <a:spcPts val="0"/>
              </a:spcAft>
              <a:buNone/>
            </a:pPr>
            <a:r>
              <a:t/>
            </a:r>
            <a:endParaRPr sz="1800">
              <a:solidFill>
                <a:schemeClr val="lt1"/>
              </a:solidFill>
              <a:latin typeface="Rockwell"/>
              <a:ea typeface="Rockwell"/>
              <a:cs typeface="Rockwell"/>
              <a:sym typeface="Rockwe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2"/>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RESULTS</a:t>
            </a:r>
            <a:endParaRPr/>
          </a:p>
        </p:txBody>
      </p:sp>
      <p:sp>
        <p:nvSpPr>
          <p:cNvPr id="283" name="Google Shape;283;p42"/>
          <p:cNvSpPr txBox="1"/>
          <p:nvPr>
            <p:ph idx="1" type="body"/>
          </p:nvPr>
        </p:nvSpPr>
        <p:spPr>
          <a:xfrm>
            <a:off x="913795" y="1861579"/>
            <a:ext cx="10353762" cy="3855279"/>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20000"/>
              </a:lnSpc>
              <a:spcBef>
                <a:spcPts val="0"/>
              </a:spcBef>
              <a:spcAft>
                <a:spcPts val="0"/>
              </a:spcAft>
              <a:buClr>
                <a:schemeClr val="lt1"/>
              </a:buClr>
              <a:buSzPts val="1600"/>
              <a:buChar char="•"/>
            </a:pPr>
            <a:r>
              <a:rPr lang="en-IN" sz="1600"/>
              <a:t>We see that the model performance are around 80 percent F1 score and AUC ROC.</a:t>
            </a:r>
            <a:endParaRPr/>
          </a:p>
          <a:p>
            <a:pPr indent="-228600" lvl="0" marL="228600" rtl="0" algn="l">
              <a:lnSpc>
                <a:spcPct val="120000"/>
              </a:lnSpc>
              <a:spcBef>
                <a:spcPts val="1000"/>
              </a:spcBef>
              <a:spcAft>
                <a:spcPts val="0"/>
              </a:spcAft>
              <a:buClr>
                <a:schemeClr val="lt1"/>
              </a:buClr>
              <a:buSzPts val="1600"/>
              <a:buChar char="•"/>
            </a:pPr>
            <a:r>
              <a:rPr lang="en-IN" sz="1600"/>
              <a:t>Logistic Regression Actually outperformed the other more complex non linear models showing the data is linearly seperable but maybe performance of the other algos can be pushed further with hyperparameter tuning.</a:t>
            </a:r>
            <a:endParaRPr/>
          </a:p>
          <a:p>
            <a:pPr indent="-228600" lvl="0" marL="228600" rtl="0" algn="l">
              <a:lnSpc>
                <a:spcPct val="120000"/>
              </a:lnSpc>
              <a:spcBef>
                <a:spcPts val="1000"/>
              </a:spcBef>
              <a:spcAft>
                <a:spcPts val="0"/>
              </a:spcAft>
              <a:buClr>
                <a:schemeClr val="lt1"/>
              </a:buClr>
              <a:buSzPts val="1600"/>
              <a:buChar char="•"/>
            </a:pPr>
            <a:r>
              <a:rPr lang="en-IN" sz="1600"/>
              <a:t>Also F1 scores are also around this region.So our models are reasonably good at predicting people who are attriting.</a:t>
            </a:r>
            <a:endParaRPr/>
          </a:p>
          <a:p>
            <a:pPr indent="-228600" lvl="0" marL="228600" rtl="0" algn="l">
              <a:lnSpc>
                <a:spcPct val="120000"/>
              </a:lnSpc>
              <a:spcBef>
                <a:spcPts val="1000"/>
              </a:spcBef>
              <a:spcAft>
                <a:spcPts val="0"/>
              </a:spcAft>
              <a:buClr>
                <a:schemeClr val="lt1"/>
              </a:buClr>
              <a:buSzPts val="1600"/>
              <a:buChar char="•"/>
            </a:pPr>
            <a:r>
              <a:rPr lang="en-IN" sz="1600"/>
              <a:t>Now this model can be used on another new set of employees so that we can determine which people have highest chance to leave and thus take actions so as to address the issue</a:t>
            </a:r>
            <a:endParaRPr/>
          </a:p>
          <a:p>
            <a:pPr indent="-228600" lvl="0" marL="228600" rtl="0" algn="l">
              <a:lnSpc>
                <a:spcPct val="120000"/>
              </a:lnSpc>
              <a:spcBef>
                <a:spcPts val="1000"/>
              </a:spcBef>
              <a:spcAft>
                <a:spcPts val="0"/>
              </a:spcAft>
              <a:buClr>
                <a:schemeClr val="lt1"/>
              </a:buClr>
              <a:buSzPts val="1600"/>
              <a:buChar char="•"/>
            </a:pPr>
            <a:r>
              <a:rPr lang="en-IN" sz="1600"/>
              <a:t>Like for example workhour flexibility,location flexibility ,more benefit schemes,grievance adressal  etc.</a:t>
            </a:r>
            <a:endParaRPr/>
          </a:p>
          <a:p>
            <a:pPr indent="-228600" lvl="0" marL="228600" rtl="0" algn="l">
              <a:lnSpc>
                <a:spcPct val="120000"/>
              </a:lnSpc>
              <a:spcBef>
                <a:spcPts val="1000"/>
              </a:spcBef>
              <a:spcAft>
                <a:spcPts val="0"/>
              </a:spcAft>
              <a:buClr>
                <a:schemeClr val="lt1"/>
              </a:buClr>
              <a:buSzPts val="1600"/>
              <a:buChar char="•"/>
            </a:pPr>
            <a:r>
              <a:rPr lang="en-IN" sz="1600"/>
              <a:t>So if we take actions on these points we will reduce attrition and this will in long run provide boost to employee satisfaction and increased revenue and profits.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3"/>
          <p:cNvSpPr txBox="1"/>
          <p:nvPr>
            <p:ph type="ctrTitle"/>
          </p:nvPr>
        </p:nvSpPr>
        <p:spPr>
          <a:xfrm>
            <a:off x="1683171" y="2326042"/>
            <a:ext cx="8825658" cy="110295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Font typeface="Bookman Old Style"/>
              <a:buNone/>
            </a:pPr>
            <a:r>
              <a:rPr lang="en-I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txBox="1"/>
          <p:nvPr>
            <p:ph type="ctrTitle"/>
          </p:nvPr>
        </p:nvSpPr>
        <p:spPr>
          <a:xfrm>
            <a:off x="1075799" y="1895707"/>
            <a:ext cx="10343050" cy="3806282"/>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lt1"/>
              </a:buClr>
              <a:buSzPts val="2400"/>
              <a:buFont typeface="Rockwell"/>
              <a:buNone/>
            </a:pPr>
            <a:r>
              <a:rPr b="0" lang="en-IN" sz="2400" cap="none">
                <a:latin typeface="Rockwell"/>
                <a:ea typeface="Rockwell"/>
                <a:cs typeface="Rockwell"/>
                <a:sym typeface="Rockwell"/>
              </a:rPr>
              <a:t>High attrition is very much harmful as it causes less revenue generation.For example when a new employee joins there is training time and money associated with onboarding and other related expenses.Also productivity is low at initial stages.Now if employees leave too early then many of the above expenses simply goes to waste.For older employees losing them is harmful as they are more productive and accustomed to the work cultures and are thus valuable.So companies must look into attrition with so much caution as lowering it is important for making profits and ensuring smooth company operation.</a:t>
            </a:r>
            <a:endParaRPr/>
          </a:p>
        </p:txBody>
      </p:sp>
      <p:sp>
        <p:nvSpPr>
          <p:cNvPr id="155" name="Google Shape;155;p21"/>
          <p:cNvSpPr txBox="1"/>
          <p:nvPr>
            <p:ph idx="1" type="subTitle"/>
          </p:nvPr>
        </p:nvSpPr>
        <p:spPr>
          <a:xfrm>
            <a:off x="1615872" y="833089"/>
            <a:ext cx="8825658" cy="752475"/>
          </a:xfrm>
          <a:prstGeom prst="rect">
            <a:avLst/>
          </a:prstGeom>
          <a:noFill/>
          <a:ln>
            <a:noFill/>
          </a:ln>
        </p:spPr>
        <p:txBody>
          <a:bodyPr anchorCtr="0" anchor="t" bIns="45700" lIns="91425" spcFirstLastPara="1" rIns="91425" wrap="square" tIns="45700">
            <a:noAutofit/>
          </a:bodyPr>
          <a:lstStyle/>
          <a:p>
            <a:pPr indent="0" lvl="0" marL="0" rtl="0" algn="ctr">
              <a:lnSpc>
                <a:spcPct val="120000"/>
              </a:lnSpc>
              <a:spcBef>
                <a:spcPts val="0"/>
              </a:spcBef>
              <a:spcAft>
                <a:spcPts val="0"/>
              </a:spcAft>
              <a:buClr>
                <a:schemeClr val="lt1"/>
              </a:buClr>
              <a:buSzPts val="3600"/>
              <a:buNone/>
            </a:pPr>
            <a:r>
              <a:rPr lang="en-IN" sz="3600" u="sng">
                <a:latin typeface="Bookman Old Style"/>
                <a:ea typeface="Bookman Old Style"/>
                <a:cs typeface="Bookman Old Style"/>
                <a:sym typeface="Bookman Old Style"/>
              </a:rPr>
              <a:t>Problem Relevance and Objective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TOOLS USED</a:t>
            </a:r>
            <a:endParaRPr/>
          </a:p>
        </p:txBody>
      </p:sp>
      <p:sp>
        <p:nvSpPr>
          <p:cNvPr id="161" name="Google Shape;161;p22"/>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400"/>
              <a:buChar char="•"/>
            </a:pPr>
            <a:r>
              <a:rPr b="0" i="0" lang="en-IN" sz="2400" u="none" strike="noStrike">
                <a:latin typeface="Calibri"/>
                <a:ea typeface="Calibri"/>
                <a:cs typeface="Calibri"/>
                <a:sym typeface="Calibri"/>
              </a:rPr>
              <a:t>Tools used for the same are Spark ML pipeline, MongoDB,Clevercloud,PySpark and python in Google Colab.</a:t>
            </a:r>
            <a:endParaRPr sz="2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3"/>
          <p:cNvSpPr txBox="1"/>
          <p:nvPr>
            <p:ph type="title"/>
          </p:nvPr>
        </p:nvSpPr>
        <p:spPr>
          <a:xfrm>
            <a:off x="1187076" y="468353"/>
            <a:ext cx="9674212" cy="906966"/>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Bookman Old Style"/>
              <a:buNone/>
            </a:pPr>
            <a:r>
              <a:rPr lang="en-IN" u="sng"/>
              <a:t>DATA DESCRIPTION</a:t>
            </a:r>
            <a:br>
              <a:rPr b="0" i="0" lang="en-IN">
                <a:solidFill>
                  <a:schemeClr val="dk1"/>
                </a:solidFill>
                <a:latin typeface="Inter"/>
                <a:ea typeface="Inter"/>
                <a:cs typeface="Inter"/>
                <a:sym typeface="Inter"/>
              </a:rPr>
            </a:br>
            <a:endParaRPr>
              <a:solidFill>
                <a:schemeClr val="dk1"/>
              </a:solidFill>
            </a:endParaRPr>
          </a:p>
        </p:txBody>
      </p:sp>
      <p:sp>
        <p:nvSpPr>
          <p:cNvPr id="167" name="Google Shape;167;p23"/>
          <p:cNvSpPr txBox="1"/>
          <p:nvPr>
            <p:ph idx="1" type="body"/>
          </p:nvPr>
        </p:nvSpPr>
        <p:spPr>
          <a:xfrm>
            <a:off x="1066800" y="1645966"/>
            <a:ext cx="10058400" cy="3505897"/>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120000"/>
              </a:lnSpc>
              <a:spcBef>
                <a:spcPts val="0"/>
              </a:spcBef>
              <a:spcAft>
                <a:spcPts val="0"/>
              </a:spcAft>
              <a:buClr>
                <a:schemeClr val="lt1"/>
              </a:buClr>
              <a:buSzPct val="100000"/>
              <a:buFont typeface="Courier New"/>
              <a:buChar char="o"/>
            </a:pPr>
            <a:r>
              <a:rPr b="0" i="0" lang="en-IN" sz="2400">
                <a:latin typeface="Times New Roman"/>
                <a:ea typeface="Times New Roman"/>
                <a:cs typeface="Times New Roman"/>
                <a:sym typeface="Times New Roman"/>
              </a:rPr>
              <a:t>The data is taken from ibm hr analytics attrition dataset.</a:t>
            </a:r>
            <a:endParaRPr/>
          </a:p>
          <a:p>
            <a:pPr indent="-228600" lvl="0" marL="228600" rtl="0" algn="l">
              <a:lnSpc>
                <a:spcPct val="120000"/>
              </a:lnSpc>
              <a:spcBef>
                <a:spcPts val="1000"/>
              </a:spcBef>
              <a:spcAft>
                <a:spcPts val="0"/>
              </a:spcAft>
              <a:buClr>
                <a:schemeClr val="lt1"/>
              </a:buClr>
              <a:buSzPct val="100000"/>
              <a:buFont typeface="Courier New"/>
              <a:buChar char="o"/>
            </a:pPr>
            <a:r>
              <a:rPr b="0" lang="en-IN" sz="2400">
                <a:latin typeface="Times New Roman"/>
                <a:ea typeface="Times New Roman"/>
                <a:cs typeface="Times New Roman"/>
                <a:sym typeface="Times New Roman"/>
              </a:rPr>
              <a:t>https://www.kaggle.com/datasets/pavansubhasht/ibm-hr-analytics-attrition-dataset</a:t>
            </a:r>
            <a:endParaRPr/>
          </a:p>
          <a:p>
            <a:pPr indent="-228600" lvl="0" marL="228600" rtl="0" algn="l">
              <a:lnSpc>
                <a:spcPct val="120000"/>
              </a:lnSpc>
              <a:spcBef>
                <a:spcPts val="1000"/>
              </a:spcBef>
              <a:spcAft>
                <a:spcPts val="0"/>
              </a:spcAft>
              <a:buClr>
                <a:schemeClr val="lt1"/>
              </a:buClr>
              <a:buSzPct val="100000"/>
              <a:buFont typeface="Courier New"/>
              <a:buChar char="o"/>
            </a:pPr>
            <a:r>
              <a:rPr b="0" lang="en-IN" sz="2400">
                <a:latin typeface="Times New Roman"/>
                <a:ea typeface="Times New Roman"/>
                <a:cs typeface="Times New Roman"/>
                <a:sym typeface="Times New Roman"/>
              </a:rPr>
              <a:t>Dataset set contains 34 predictor variables and 1 target variable</a:t>
            </a:r>
            <a:r>
              <a:rPr lang="en-IN" sz="2400">
                <a:latin typeface="Times New Roman"/>
                <a:ea typeface="Times New Roman"/>
                <a:cs typeface="Times New Roman"/>
                <a:sym typeface="Times New Roman"/>
              </a:rPr>
              <a:t>(Attrition).</a:t>
            </a:r>
            <a:endParaRPr/>
          </a:p>
          <a:p>
            <a:pPr indent="-228600" lvl="0" marL="228600" rtl="0" algn="l">
              <a:lnSpc>
                <a:spcPct val="120000"/>
              </a:lnSpc>
              <a:spcBef>
                <a:spcPts val="1000"/>
              </a:spcBef>
              <a:spcAft>
                <a:spcPts val="0"/>
              </a:spcAft>
              <a:buClr>
                <a:schemeClr val="lt1"/>
              </a:buClr>
              <a:buSzPct val="100000"/>
              <a:buFont typeface="Courier New"/>
              <a:buChar char="o"/>
            </a:pPr>
            <a:r>
              <a:rPr b="0" lang="en-IN" sz="2400">
                <a:latin typeface="Times New Roman"/>
                <a:ea typeface="Times New Roman"/>
                <a:cs typeface="Times New Roman"/>
                <a:sym typeface="Times New Roman"/>
              </a:rPr>
              <a:t>Some features are for example Age,Education,Gender etc</a:t>
            </a:r>
            <a:endParaRPr/>
          </a:p>
          <a:p>
            <a:pPr indent="-228600" lvl="0" marL="228600" rtl="0" algn="l">
              <a:lnSpc>
                <a:spcPct val="120000"/>
              </a:lnSpc>
              <a:spcBef>
                <a:spcPts val="1000"/>
              </a:spcBef>
              <a:spcAft>
                <a:spcPts val="0"/>
              </a:spcAft>
              <a:buClr>
                <a:schemeClr val="lt1"/>
              </a:buClr>
              <a:buSzPct val="100000"/>
              <a:buFont typeface="Courier New"/>
              <a:buChar char="o"/>
            </a:pPr>
            <a:r>
              <a:rPr b="0" lang="en-IN" sz="2400">
                <a:latin typeface="Times New Roman"/>
                <a:ea typeface="Times New Roman"/>
                <a:cs typeface="Times New Roman"/>
                <a:sym typeface="Times New Roman"/>
              </a:rPr>
              <a:t>Data is a mixture of both categorical and numerical data.</a:t>
            </a:r>
            <a:endParaRPr/>
          </a:p>
          <a:p>
            <a:pPr indent="-228600" lvl="0" marL="228600" rtl="0" algn="l">
              <a:lnSpc>
                <a:spcPct val="120000"/>
              </a:lnSpc>
              <a:spcBef>
                <a:spcPts val="1000"/>
              </a:spcBef>
              <a:spcAft>
                <a:spcPts val="0"/>
              </a:spcAft>
              <a:buClr>
                <a:schemeClr val="lt1"/>
              </a:buClr>
              <a:buSzPct val="100000"/>
              <a:buFont typeface="Courier New"/>
              <a:buChar char="o"/>
            </a:pPr>
            <a:r>
              <a:rPr lang="en-IN" sz="2400">
                <a:latin typeface="Times New Roman"/>
                <a:ea typeface="Times New Roman"/>
                <a:cs typeface="Times New Roman"/>
                <a:sym typeface="Times New Roman"/>
              </a:rPr>
              <a:t>O</a:t>
            </a:r>
            <a:r>
              <a:rPr b="0" lang="en-IN" sz="2400">
                <a:latin typeface="Times New Roman"/>
                <a:ea typeface="Times New Roman"/>
                <a:cs typeface="Times New Roman"/>
                <a:sym typeface="Times New Roman"/>
              </a:rPr>
              <a:t>utput variable was categorical in nature and ours was a classification problem </a:t>
            </a:r>
            <a:endParaRPr/>
          </a:p>
          <a:p>
            <a:pPr indent="-228600" lvl="0" marL="228600" rtl="0" algn="l">
              <a:lnSpc>
                <a:spcPct val="120000"/>
              </a:lnSpc>
              <a:spcBef>
                <a:spcPts val="1000"/>
              </a:spcBef>
              <a:spcAft>
                <a:spcPts val="0"/>
              </a:spcAft>
              <a:buClr>
                <a:schemeClr val="lt1"/>
              </a:buClr>
              <a:buSzPct val="100000"/>
              <a:buFont typeface="Courier New"/>
              <a:buChar char="o"/>
            </a:pPr>
            <a:r>
              <a:rPr lang="en-IN" sz="2400">
                <a:latin typeface="Times New Roman"/>
                <a:ea typeface="Times New Roman"/>
                <a:cs typeface="Times New Roman"/>
                <a:sym typeface="Times New Roman"/>
              </a:rPr>
              <a:t>No missing values were found</a:t>
            </a:r>
            <a:endParaRPr/>
          </a:p>
          <a:p>
            <a:pPr indent="-87629" lvl="0" marL="228600" rtl="0" algn="l">
              <a:lnSpc>
                <a:spcPct val="120000"/>
              </a:lnSpc>
              <a:spcBef>
                <a:spcPts val="1000"/>
              </a:spcBef>
              <a:spcAft>
                <a:spcPts val="0"/>
              </a:spcAft>
              <a:buClr>
                <a:schemeClr val="lt1"/>
              </a:buClr>
              <a:buSzPct val="100000"/>
              <a:buFont typeface="Courier New"/>
              <a:buNone/>
            </a:pPr>
            <a:r>
              <a:t/>
            </a:r>
            <a:endParaRPr b="0" sz="2400">
              <a:latin typeface="Times New Roman"/>
              <a:ea typeface="Times New Roman"/>
              <a:cs typeface="Times New Roman"/>
              <a:sym typeface="Times New Roman"/>
            </a:endParaRPr>
          </a:p>
          <a:p>
            <a:pPr indent="-87629" lvl="0" marL="228600" rtl="0" algn="l">
              <a:lnSpc>
                <a:spcPct val="120000"/>
              </a:lnSpc>
              <a:spcBef>
                <a:spcPts val="1000"/>
              </a:spcBef>
              <a:spcAft>
                <a:spcPts val="0"/>
              </a:spcAft>
              <a:buClr>
                <a:schemeClr val="lt1"/>
              </a:buClr>
              <a:buSzPct val="100000"/>
              <a:buFont typeface="Courier New"/>
              <a:buNone/>
            </a:pPr>
            <a:r>
              <a:t/>
            </a:r>
            <a:endParaRPr i="0" sz="24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ctrTitle"/>
          </p:nvPr>
        </p:nvSpPr>
        <p:spPr>
          <a:xfrm>
            <a:off x="1905803" y="2105257"/>
            <a:ext cx="8825658" cy="185849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Bookman Old Style"/>
              <a:buNone/>
            </a:pPr>
            <a:r>
              <a:rPr lang="en-IN" sz="6000"/>
              <a:t>PROBLEM SOLUTION STEPS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idx="1" type="body"/>
          </p:nvPr>
        </p:nvSpPr>
        <p:spPr>
          <a:xfrm>
            <a:off x="919119" y="780219"/>
            <a:ext cx="10353762" cy="5241439"/>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400"/>
              <a:buChar char="•"/>
            </a:pPr>
            <a:r>
              <a:rPr lang="en-IN" sz="2400"/>
              <a:t>DATA Extraction from MongoDB through using clevercloud and loading in google colab spark VM</a:t>
            </a:r>
            <a:endParaRPr/>
          </a:p>
          <a:p>
            <a:pPr indent="-228600" lvl="0" marL="228600" rtl="0" algn="l">
              <a:lnSpc>
                <a:spcPct val="120000"/>
              </a:lnSpc>
              <a:spcBef>
                <a:spcPts val="1000"/>
              </a:spcBef>
              <a:spcAft>
                <a:spcPts val="0"/>
              </a:spcAft>
              <a:buClr>
                <a:schemeClr val="lt1"/>
              </a:buClr>
              <a:buSzPts val="2400"/>
              <a:buChar char="•"/>
            </a:pPr>
            <a:r>
              <a:rPr lang="en-IN" sz="2400"/>
              <a:t>Data EDA and Preprocessing</a:t>
            </a:r>
            <a:endParaRPr sz="2400"/>
          </a:p>
          <a:p>
            <a:pPr indent="-228600" lvl="0" marL="228600" rtl="0" algn="l">
              <a:lnSpc>
                <a:spcPct val="120000"/>
              </a:lnSpc>
              <a:spcBef>
                <a:spcPts val="1000"/>
              </a:spcBef>
              <a:spcAft>
                <a:spcPts val="0"/>
              </a:spcAft>
              <a:buClr>
                <a:schemeClr val="lt1"/>
              </a:buClr>
              <a:buSzPts val="2400"/>
              <a:buChar char="•"/>
            </a:pPr>
            <a:r>
              <a:rPr lang="en-IN" sz="2400"/>
              <a:t>Data Conversion through using String Indexer,One Hot Encoder,Assembler,</a:t>
            </a:r>
            <a:endParaRPr/>
          </a:p>
          <a:p>
            <a:pPr indent="-228600" lvl="0" marL="228600" rtl="0" algn="l">
              <a:lnSpc>
                <a:spcPct val="120000"/>
              </a:lnSpc>
              <a:spcBef>
                <a:spcPts val="1000"/>
              </a:spcBef>
              <a:spcAft>
                <a:spcPts val="0"/>
              </a:spcAft>
              <a:buClr>
                <a:schemeClr val="lt1"/>
              </a:buClr>
              <a:buSzPts val="2400"/>
              <a:buChar char="•"/>
            </a:pPr>
            <a:r>
              <a:rPr lang="en-IN" sz="2400"/>
              <a:t>Formation of ML Pipeline</a:t>
            </a:r>
            <a:endParaRPr/>
          </a:p>
          <a:p>
            <a:pPr indent="-228600" lvl="0" marL="228600" rtl="0" algn="l">
              <a:lnSpc>
                <a:spcPct val="120000"/>
              </a:lnSpc>
              <a:spcBef>
                <a:spcPts val="1000"/>
              </a:spcBef>
              <a:spcAft>
                <a:spcPts val="0"/>
              </a:spcAft>
              <a:buClr>
                <a:schemeClr val="lt1"/>
              </a:buClr>
              <a:buSzPts val="2400"/>
              <a:buChar char="•"/>
            </a:pPr>
            <a:r>
              <a:rPr lang="en-IN" sz="2400"/>
              <a:t>Fitting Our Models</a:t>
            </a:r>
            <a:endParaRPr/>
          </a:p>
          <a:p>
            <a:pPr indent="-228600" lvl="0" marL="228600" rtl="0" algn="l">
              <a:lnSpc>
                <a:spcPct val="120000"/>
              </a:lnSpc>
              <a:spcBef>
                <a:spcPts val="1000"/>
              </a:spcBef>
              <a:spcAft>
                <a:spcPts val="0"/>
              </a:spcAft>
              <a:buClr>
                <a:schemeClr val="lt1"/>
              </a:buClr>
              <a:buSzPts val="2400"/>
              <a:buChar char="•"/>
            </a:pPr>
            <a:r>
              <a:rPr lang="en-IN" sz="2400"/>
              <a:t>Getting Outputs</a:t>
            </a:r>
            <a:endParaRPr/>
          </a:p>
          <a:p>
            <a:pPr indent="-228600" lvl="0" marL="228600" rtl="0" algn="l">
              <a:lnSpc>
                <a:spcPct val="120000"/>
              </a:lnSpc>
              <a:spcBef>
                <a:spcPts val="1000"/>
              </a:spcBef>
              <a:spcAft>
                <a:spcPts val="0"/>
              </a:spcAft>
              <a:buClr>
                <a:schemeClr val="lt1"/>
              </a:buClr>
              <a:buSzPts val="2400"/>
              <a:buChar char="•"/>
            </a:pPr>
            <a:r>
              <a:rPr lang="en-IN" sz="2400"/>
              <a:t>Make Conclusions and provide insights</a:t>
            </a:r>
            <a:endParaRPr/>
          </a:p>
          <a:p>
            <a:pPr indent="-76200" lvl="0" marL="228600" rtl="0" algn="l">
              <a:lnSpc>
                <a:spcPct val="120000"/>
              </a:lnSpc>
              <a:spcBef>
                <a:spcPts val="1000"/>
              </a:spcBef>
              <a:spcAft>
                <a:spcPts val="0"/>
              </a:spcAft>
              <a:buClr>
                <a:schemeClr val="lt1"/>
              </a:buClr>
              <a:buSzPts val="2400"/>
              <a:buNone/>
            </a:pPr>
            <a:r>
              <a:t/>
            </a:r>
            <a:endParaRPr sz="2400"/>
          </a:p>
          <a:p>
            <a:pPr indent="-76200" lvl="0" marL="228600" rtl="0" algn="l">
              <a:lnSpc>
                <a:spcPct val="120000"/>
              </a:lnSpc>
              <a:spcBef>
                <a:spcPts val="1000"/>
              </a:spcBef>
              <a:spcAft>
                <a:spcPts val="0"/>
              </a:spcAft>
              <a:buClr>
                <a:schemeClr val="lt1"/>
              </a:buClr>
              <a:buSzPts val="2400"/>
              <a:buNone/>
            </a:pPr>
            <a:r>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IN" u="sng"/>
              <a:t>DATA EXTRACTION FROM MONGODB</a:t>
            </a:r>
            <a:endParaRPr/>
          </a:p>
        </p:txBody>
      </p:sp>
      <p:sp>
        <p:nvSpPr>
          <p:cNvPr id="183" name="Google Shape;183;p26"/>
          <p:cNvSpPr txBox="1"/>
          <p:nvPr>
            <p:ph idx="1" type="body"/>
          </p:nvPr>
        </p:nvSpPr>
        <p:spPr>
          <a:xfrm>
            <a:off x="913794" y="25532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800"/>
              <a:buFont typeface="Courier New"/>
              <a:buChar char="o"/>
            </a:pPr>
            <a:r>
              <a:rPr i="0" lang="en-IN" sz="2800">
                <a:latin typeface="Arial"/>
                <a:ea typeface="Arial"/>
                <a:cs typeface="Arial"/>
                <a:sym typeface="Arial"/>
              </a:rPr>
              <a:t>Loaded json of data file into mongodb using mongocompass software and then used clevercloud hosting platform to connect the mongodb database to our google colab VM spark.</a:t>
            </a:r>
            <a:endParaRPr/>
          </a:p>
          <a:p>
            <a:pPr indent="-50800" lvl="0" marL="228600" rtl="0" algn="l">
              <a:lnSpc>
                <a:spcPct val="120000"/>
              </a:lnSpc>
              <a:spcBef>
                <a:spcPts val="1000"/>
              </a:spcBef>
              <a:spcAft>
                <a:spcPts val="0"/>
              </a:spcAft>
              <a:buClr>
                <a:schemeClr val="lt1"/>
              </a:buClr>
              <a:buSzPts val="2800"/>
              <a:buFont typeface="Courier New"/>
              <a:buNone/>
            </a:pPr>
            <a:r>
              <a:t/>
            </a:r>
            <a:endParaRPr i="0" sz="2800">
              <a:latin typeface="Arial"/>
              <a:ea typeface="Arial"/>
              <a:cs typeface="Arial"/>
              <a:sym typeface="Arial"/>
            </a:endParaRPr>
          </a:p>
          <a:p>
            <a:pPr indent="-50800" lvl="0" marL="228600" rtl="0" algn="l">
              <a:lnSpc>
                <a:spcPct val="120000"/>
              </a:lnSpc>
              <a:spcBef>
                <a:spcPts val="1000"/>
              </a:spcBef>
              <a:spcAft>
                <a:spcPts val="0"/>
              </a:spcAft>
              <a:buClr>
                <a:schemeClr val="lt1"/>
              </a:buClr>
              <a:buSzPts val="2800"/>
              <a:buFont typeface="Courier New"/>
              <a:buNone/>
            </a:pPr>
            <a:r>
              <a:t/>
            </a:r>
            <a:endParaRPr i="0" sz="2800">
              <a:latin typeface="Arial"/>
              <a:ea typeface="Arial"/>
              <a:cs typeface="Arial"/>
              <a:sym typeface="Arial"/>
            </a:endParaRPr>
          </a:p>
          <a:p>
            <a:pPr indent="-50800" lvl="0" marL="228600" rtl="0" algn="l">
              <a:lnSpc>
                <a:spcPct val="120000"/>
              </a:lnSpc>
              <a:spcBef>
                <a:spcPts val="1000"/>
              </a:spcBef>
              <a:spcAft>
                <a:spcPts val="0"/>
              </a:spcAft>
              <a:buClr>
                <a:schemeClr val="lt1"/>
              </a:buClr>
              <a:buSzPts val="2800"/>
              <a:buFont typeface="Courier New"/>
              <a:buNone/>
            </a:pPr>
            <a:r>
              <a:t/>
            </a:r>
            <a:endParaRPr sz="28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7"/>
          <p:cNvPicPr preferRelativeResize="0"/>
          <p:nvPr>
            <p:ph idx="1" type="body"/>
          </p:nvPr>
        </p:nvPicPr>
        <p:blipFill rotWithShape="1">
          <a:blip r:embed="rId3">
            <a:alphaModFix/>
          </a:blip>
          <a:srcRect b="8624" l="0" r="0" t="0"/>
          <a:stretch/>
        </p:blipFill>
        <p:spPr>
          <a:xfrm>
            <a:off x="1167162" y="467422"/>
            <a:ext cx="10110438" cy="4253262"/>
          </a:xfrm>
          <a:prstGeom prst="rect">
            <a:avLst/>
          </a:prstGeom>
          <a:noFill/>
          <a:ln>
            <a:noFill/>
          </a:ln>
        </p:spPr>
      </p:pic>
      <p:sp>
        <p:nvSpPr>
          <p:cNvPr id="189" name="Google Shape;189;p27"/>
          <p:cNvSpPr txBox="1"/>
          <p:nvPr/>
        </p:nvSpPr>
        <p:spPr>
          <a:xfrm>
            <a:off x="1439770" y="5590479"/>
            <a:ext cx="9202199"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N" sz="2000">
                <a:solidFill>
                  <a:schemeClr val="lt1"/>
                </a:solidFill>
                <a:latin typeface="Rockwell"/>
                <a:ea typeface="Rockwell"/>
                <a:cs typeface="Rockwell"/>
                <a:sym typeface="Rockwell"/>
              </a:rPr>
              <a:t>MongoDB Compass Software  where we uploaded our json file therough add </a:t>
            </a:r>
            <a:endParaRPr/>
          </a:p>
          <a:p>
            <a:pPr indent="0" lvl="0" marL="0" marR="0" rtl="0" algn="ctr">
              <a:spcBef>
                <a:spcPts val="0"/>
              </a:spcBef>
              <a:spcAft>
                <a:spcPts val="0"/>
              </a:spcAft>
              <a:buNone/>
            </a:pPr>
            <a:r>
              <a:rPr lang="en-IN" sz="2000">
                <a:solidFill>
                  <a:schemeClr val="lt1"/>
                </a:solidFill>
                <a:latin typeface="Rockwell"/>
                <a:ea typeface="Rockwell"/>
                <a:cs typeface="Rockwell"/>
                <a:sym typeface="Rockwell"/>
              </a:rPr>
              <a:t>data to our database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